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0173" y="338257"/>
            <a:ext cx="7962781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Partners and Strategic Relationships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173" y="968097"/>
            <a:ext cx="9341882" cy="63917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0173" y="7498080"/>
            <a:ext cx="13770054" cy="393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 maintains strategic partnerships with major cloud and data platforms through co-innovation models that develop industry-specific accelerators, joint customer programs, and reference architectures to reduce implementation time and risk for enterprise clients.</a:t>
            </a:r>
            <a:endParaRPr lang="en-US" sz="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5159" y="431125"/>
            <a:ext cx="8046482" cy="5880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Tredence Solutions</a:t>
            </a:r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 deliver enterprise-scale AI and data platforms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035159" y="6546294"/>
            <a:ext cx="8046482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Customer Cosmos to Customer Engagement Driver, Tredence's comprehensive solution architecture enables Fortune 500 companies to transform customer intelligence, marketing optimization, and personalized engagement through AI-powered platforms built on leading cloud technologies.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943" y="669012"/>
            <a:ext cx="6376035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Hyperscaler Partnerships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87943" y="1553528"/>
            <a:ext cx="132545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 maintains strategic partnerships with major cloud and data platforms: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7943" y="2089071"/>
            <a:ext cx="4287083" cy="5471398"/>
          </a:xfrm>
          <a:prstGeom prst="roundRect">
            <a:avLst>
              <a:gd name="adj" fmla="val 192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92135" y="2293263"/>
            <a:ext cx="3878699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Google Cloud Platform (GCP)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92135" y="3025497"/>
            <a:ext cx="3878699" cy="125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Relationship Scope: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Tredence is a certified GCP Premier Partner and 2025 Google Cloud Partner Award winner for CPG industry solutions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892135" y="4401145"/>
            <a:ext cx="3878699" cy="1572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Scope Details: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Tredence has embedded GCP technologies (Vertex AI, BigQuery, Cloud Composer, Data Proc) in Customer Cosmos platform, maintaining 200+ models using Google's ML ecosystem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92135" y="6091238"/>
            <a:ext cx="3878699" cy="125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Partnership: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Google's AI/ML capabilities complement Tredence's last-mile adoption focus; unified platform reduces implementation complexity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5171599" y="2089071"/>
            <a:ext cx="4287083" cy="5471398"/>
          </a:xfrm>
          <a:prstGeom prst="roundRect">
            <a:avLst>
              <a:gd name="adj" fmla="val 192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375791" y="2293263"/>
            <a:ext cx="2457212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Databricks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375791" y="2718316"/>
            <a:ext cx="3878699" cy="125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Relationship Scope: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Premier Databricks partner with 250+ certified architects and 10+ approved accelerators in Brickbuilder program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5375791" y="4093964"/>
            <a:ext cx="3878699" cy="1886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Scope Details: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ATOM.AI platform built on Databricks Lakehouse; certified solutions include On-Shelf Availability (OSA) and Sancus accelerators; 50% faster deployment through Delta Lake integration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375791" y="6098500"/>
            <a:ext cx="3878699" cy="125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Partnership: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Databricks' unified analytics approach aligns with Tredence's data engineering capabilities; accelerators reduce time-to-value by 50%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9655254" y="2089071"/>
            <a:ext cx="4287083" cy="5471398"/>
          </a:xfrm>
          <a:prstGeom prst="roundRect">
            <a:avLst>
              <a:gd name="adj" fmla="val 192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859447" y="2293263"/>
            <a:ext cx="2457212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Snowflake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9859447" y="2718316"/>
            <a:ext cx="3878699" cy="125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Relationship Scope: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Tredence Snowflake Center of Excellence with 250+ Snowflake-certified architects and 10+ approved accelerators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9859447" y="4093964"/>
            <a:ext cx="3878699" cy="125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Scope Details: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Migration services from legacy platforms, advanced analytics implementation, AI/ML productionization at scale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9859447" y="5469612"/>
            <a:ext cx="3878699" cy="1257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Partnership: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Snowflake's elastic infrastructure supports Tredence's scalability requirements for Fortune 500 clients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421" y="548759"/>
            <a:ext cx="7747159" cy="997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Additional Cloud Platform Partners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98421" y="2045375"/>
            <a:ext cx="3630216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Amazon Web Services (AWS)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98421" y="2993112"/>
            <a:ext cx="3630216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Relationship Scope: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Strategic AWS Partner providing cloud data warehouse, migration, and analytics services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8421" y="4449485"/>
            <a:ext cx="3630216" cy="159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Scope Details: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Services include CloudWatch/EventBridge monitoring, AWS DMS/Glue data movement, real-time streaming on MSK/Kafka infrastructure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8421" y="6225064"/>
            <a:ext cx="3630216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Partnership: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AWS's comprehensive service portfolio enables end-to-end modernization solutions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2984" y="2045375"/>
            <a:ext cx="3072527" cy="374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Microsoft Azure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4822984" y="2619018"/>
            <a:ext cx="3630216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Relationship Scope: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Microsoft ecosystem partner for Test and Learn Platform (TALP) and Unified Marketing Platform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2984" y="4075390"/>
            <a:ext cx="3630216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Scope Details: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Native Azure components (Azure Data Factory, Data Lake Storage, Analysis Services)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2984" y="5212556"/>
            <a:ext cx="3630216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Partnership: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Azure's enterprise integration capabilities align with large enterprise customer base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2112"/>
            <a:ext cx="109101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ISV/Consulting Partnerships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469249"/>
            <a:ext cx="13042821" cy="1689616"/>
          </a:xfrm>
          <a:prstGeom prst="roundRect">
            <a:avLst>
              <a:gd name="adj" fmla="val 5638"/>
            </a:avLst>
          </a:prstGeom>
          <a:solidFill>
            <a:srgbClr val="C1F1E5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4820960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752737"/>
            <a:ext cx="120788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April 2025, Tredence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acquired Further Advisory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 banking and financial services consulting specialist, expanding consulting depth in BFSI with 150+ professionals focused on strategy, technology transformation, and go-to-market expertise.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41401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Scope of Relationships: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All partnerships operate on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co-innovation model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where Tredence develops industry-specific accelerators, joint customer programs, and reference architectures that leverage partner platforms to reduce implementation time and risk for enterprise clients.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55213"/>
            <a:ext cx="5727621" cy="2267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Deep Dive: Tredence Solutions Architecture and Frameworks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363278"/>
            <a:ext cx="57276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Cosmos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659874"/>
            <a:ext cx="57276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Tredence's flagship customer intelligence platform designed as an end-to-end CDP (Customer Data Platform) that consolidates omnichannel customer data into a unified, AI-ready foundation for personalization and marketing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814" y="477560"/>
            <a:ext cx="8699897" cy="542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Cosmos </a:t>
            </a:r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Architecture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7814" y="1367552"/>
            <a:ext cx="173593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7814" y="1639729"/>
            <a:ext cx="4355783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5" name="Text 3"/>
          <p:cNvSpPr/>
          <p:nvPr/>
        </p:nvSpPr>
        <p:spPr>
          <a:xfrm>
            <a:off x="607814" y="1772245"/>
            <a:ext cx="315253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Foundation Layer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607814" y="2147888"/>
            <a:ext cx="4355783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Aggregates first-party transactional, clickstream, loyalty, and app data from multiple sources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5137190" y="1367552"/>
            <a:ext cx="173593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5137190" y="1639729"/>
            <a:ext cx="4355902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9" name="Text 7"/>
          <p:cNvSpPr/>
          <p:nvPr/>
        </p:nvSpPr>
        <p:spPr>
          <a:xfrm>
            <a:off x="5137190" y="1772245"/>
            <a:ext cx="242149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Enrichment Layer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137190" y="2147888"/>
            <a:ext cx="4355902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Integrates third-party data partnerships (demographics, behavioral, purchase intent)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666684" y="1367552"/>
            <a:ext cx="173593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9666684" y="1639729"/>
            <a:ext cx="4355783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3" name="Text 11"/>
          <p:cNvSpPr/>
          <p:nvPr/>
        </p:nvSpPr>
        <p:spPr>
          <a:xfrm>
            <a:off x="9666684" y="1772245"/>
            <a:ext cx="35814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Engineering Layer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9666684" y="2147888"/>
            <a:ext cx="4355783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200+ customer attributes including recency, app downloads, subscription tenure, clickstream behaviors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07814" y="3285411"/>
            <a:ext cx="173593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607814" y="3557587"/>
            <a:ext cx="6620470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7" name="Text 15"/>
          <p:cNvSpPr/>
          <p:nvPr/>
        </p:nvSpPr>
        <p:spPr>
          <a:xfrm>
            <a:off x="607814" y="3690104"/>
            <a:ext cx="217110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Analytics Layer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607814" y="4065746"/>
            <a:ext cx="6620470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Applies 80+ pre-built ML models (CLTV, propensity, churn, price sensitivity, headroom analysis)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7401877" y="3285411"/>
            <a:ext cx="173593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401877" y="3557587"/>
            <a:ext cx="6620589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21" name="Text 19"/>
          <p:cNvSpPr/>
          <p:nvPr/>
        </p:nvSpPr>
        <p:spPr>
          <a:xfrm>
            <a:off x="7401877" y="3690104"/>
            <a:ext cx="227992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Activation Layer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401877" y="4065746"/>
            <a:ext cx="6620589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real-time personalization and orchestrated customer experiences across touchpoints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07814" y="4947166"/>
            <a:ext cx="13414772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Technology Stack: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Built on Google Cloud Platform (BigQuery, Vertex AI, Cloud Composer) with semantic data layer and pre-defined metrics reducing cloud costs through centralized feature stores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607814" y="5698331"/>
            <a:ext cx="13414772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Duration &amp; Implementation: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Enables 360-degree customer view deployment within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weeks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rather than traditional years; one case study showed a large apparel retailer completed implementation over the course of a year for foundational work, then core Cosmos deployment in months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607814" y="6449497"/>
            <a:ext cx="13414772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Pricing/Project Scope: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Enterprise licensing model; typical engagements range from $500K-$2M+ depending on data complexity, customer base size, and activation scope; outcomes-based options available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607814" y="7200662"/>
            <a:ext cx="13414772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Outcomes: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Enables personalized campaigns, customer journey optimization, omnichannel experience delivery, and increased customer lifetime value through targeted interventions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488871"/>
            <a:ext cx="13015555" cy="444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Marketing Data Model &amp; Unified Marketing Platform (UMP)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22102" y="1377553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What It Is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22102" y="1888688"/>
            <a:ext cx="5094208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Unified Marketing Platform powered by Market Mix Modeling (MMM) optimizes marketing decision-making through AI/ML-enabled budget allocation and campaign effectiveness measurement.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22102" y="3203734"/>
            <a:ext cx="366129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Framework Approach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622102" y="3714869"/>
            <a:ext cx="5094208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Integrates marketing, finance, and planning functions into unified decision-making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22102" y="4345662"/>
            <a:ext cx="5094208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Puts customer at center through AI/ML analytics and visualization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22102" y="4976455"/>
            <a:ext cx="5094208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Addresses fragmented data silos and inefficient manual models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57555" y="1377553"/>
            <a:ext cx="2666524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Architecture</a:t>
            </a:r>
            <a:endParaRPr lang="en-US" sz="20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7555" y="1910834"/>
            <a:ext cx="888802" cy="137957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224117" y="2088594"/>
            <a:ext cx="228326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Lake Layer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224117" y="2544008"/>
            <a:ext cx="6791682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Consolidates marketing spend, channel performance, customer response, and external variables</a:t>
            </a:r>
            <a:endParaRPr lang="en-US" sz="13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555" y="3290411"/>
            <a:ext cx="888802" cy="109525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224117" y="3468172"/>
            <a:ext cx="269247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ML Analytics Layer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7224117" y="3923586"/>
            <a:ext cx="6791682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15+ accelerators for customer science, journey analytics, and measurement</a:t>
            </a:r>
            <a:endParaRPr lang="en-US" sz="13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555" y="4385667"/>
            <a:ext cx="888802" cy="10952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224117" y="4563428"/>
            <a:ext cx="222206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Decision Layer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7224117" y="5018842"/>
            <a:ext cx="6791682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MMM models, budget optimization engine, scenario planning capabilities</a:t>
            </a:r>
            <a:endParaRPr lang="en-US" sz="13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555" y="5480923"/>
            <a:ext cx="888802" cy="109525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224117" y="5658683"/>
            <a:ext cx="3920252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Multi-persona Consumption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7224117" y="6114098"/>
            <a:ext cx="6791682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Built-in dashboards, ad-hoc query simulators, marketing-friendly interfaces</a:t>
            </a:r>
            <a:endParaRPr lang="en-US" sz="1350" dirty="0"/>
          </a:p>
        </p:txBody>
      </p:sp>
      <p:sp>
        <p:nvSpPr>
          <p:cNvPr id="22" name="Text 16"/>
          <p:cNvSpPr/>
          <p:nvPr/>
        </p:nvSpPr>
        <p:spPr>
          <a:xfrm>
            <a:off x="622102" y="6975991"/>
            <a:ext cx="1338619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Duration: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Typically 6-12 months for full MMM deployment depending on data maturity and channel complexity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622102" y="7460218"/>
            <a:ext cx="1338619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Pricing: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Enterprise SaaS model with variable component based on marketing budget size and ROI achieved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102" y="488871"/>
            <a:ext cx="6389132" cy="444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Test &amp; Learn Platform (TALP)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22102" y="1288733"/>
            <a:ext cx="13386197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It Is: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 AI-powered experimentation platform designed for marketing, digital, and retail environments enabling systematic test design, measurement, and learning to drive continuous optimization.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22102" y="2057281"/>
            <a:ext cx="6604159" cy="1887379"/>
          </a:xfrm>
          <a:prstGeom prst="roundRect">
            <a:avLst>
              <a:gd name="adj" fmla="val 3956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44962" y="2080141"/>
            <a:ext cx="6558439" cy="533281"/>
          </a:xfrm>
          <a:prstGeom prst="roundRect">
            <a:avLst>
              <a:gd name="adj" fmla="val 8857"/>
            </a:avLst>
          </a:prstGeom>
          <a:solidFill>
            <a:srgbClr val="D6F5EE"/>
          </a:solidFill>
          <a:ln/>
        </p:spPr>
      </p:sp>
      <p:sp>
        <p:nvSpPr>
          <p:cNvPr id="6" name="Text 4"/>
          <p:cNvSpPr/>
          <p:nvPr/>
        </p:nvSpPr>
        <p:spPr>
          <a:xfrm>
            <a:off x="3790831" y="2176343"/>
            <a:ext cx="266581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822722" y="2791182"/>
            <a:ext cx="372010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Experiment Design Module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22722" y="3175397"/>
            <a:ext cx="6202918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Proactive system recommendations and ML techniques for optimal experiment design with proper control matching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4021" y="2057281"/>
            <a:ext cx="6604278" cy="1887379"/>
          </a:xfrm>
          <a:prstGeom prst="roundRect">
            <a:avLst>
              <a:gd name="adj" fmla="val 3956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26881" y="2080141"/>
            <a:ext cx="6558558" cy="533281"/>
          </a:xfrm>
          <a:prstGeom prst="roundRect">
            <a:avLst>
              <a:gd name="adj" fmla="val 8857"/>
            </a:avLst>
          </a:prstGeom>
          <a:solidFill>
            <a:srgbClr val="D6F5EE"/>
          </a:solidFill>
          <a:ln/>
        </p:spPr>
      </p:sp>
      <p:sp>
        <p:nvSpPr>
          <p:cNvPr id="11" name="Text 9"/>
          <p:cNvSpPr/>
          <p:nvPr/>
        </p:nvSpPr>
        <p:spPr>
          <a:xfrm>
            <a:off x="10572869" y="2176343"/>
            <a:ext cx="266581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7604641" y="2791182"/>
            <a:ext cx="297227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Measurement Engine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604641" y="3175397"/>
            <a:ext cx="6203037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360-degree real-time performance visibility across sales, profit, traffic, and shopper response metrics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22102" y="4122420"/>
            <a:ext cx="6604159" cy="1887379"/>
          </a:xfrm>
          <a:prstGeom prst="roundRect">
            <a:avLst>
              <a:gd name="adj" fmla="val 3956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44962" y="4145280"/>
            <a:ext cx="6558439" cy="533281"/>
          </a:xfrm>
          <a:prstGeom prst="roundRect">
            <a:avLst>
              <a:gd name="adj" fmla="val 8857"/>
            </a:avLst>
          </a:prstGeom>
          <a:solidFill>
            <a:srgbClr val="D6F5EE"/>
          </a:solidFill>
          <a:ln/>
        </p:spPr>
      </p:sp>
      <p:sp>
        <p:nvSpPr>
          <p:cNvPr id="16" name="Text 14"/>
          <p:cNvSpPr/>
          <p:nvPr/>
        </p:nvSpPr>
        <p:spPr>
          <a:xfrm>
            <a:off x="3790831" y="4241483"/>
            <a:ext cx="266581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822722" y="4856321"/>
            <a:ext cx="366653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Adjacent Learning Module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822722" y="5240536"/>
            <a:ext cx="6202918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Cross-experiment insights to drive enterprise-wide adoption and virtuous improvement cycles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404021" y="4122420"/>
            <a:ext cx="6604278" cy="1887379"/>
          </a:xfrm>
          <a:prstGeom prst="roundRect">
            <a:avLst>
              <a:gd name="adj" fmla="val 3956"/>
            </a:avLst>
          </a:prstGeom>
          <a:solidFill>
            <a:srgbClr val="FFFFFF"/>
          </a:solidFill>
          <a:ln w="22860">
            <a:solidFill>
              <a:srgbClr val="BCDBD4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26881" y="4145280"/>
            <a:ext cx="6558558" cy="533281"/>
          </a:xfrm>
          <a:prstGeom prst="roundRect">
            <a:avLst>
              <a:gd name="adj" fmla="val 8857"/>
            </a:avLst>
          </a:prstGeom>
          <a:solidFill>
            <a:srgbClr val="D6F5EE"/>
          </a:solidFill>
          <a:ln/>
        </p:spPr>
      </p:sp>
      <p:sp>
        <p:nvSpPr>
          <p:cNvPr id="21" name="Text 19"/>
          <p:cNvSpPr/>
          <p:nvPr/>
        </p:nvSpPr>
        <p:spPr>
          <a:xfrm>
            <a:off x="10572869" y="4241483"/>
            <a:ext cx="266581" cy="333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7604641" y="4856321"/>
            <a:ext cx="223135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Implementation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604641" y="5240536"/>
            <a:ext cx="6203037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Native Azure components (Data Factory, Data Lake, SQL DB, Analysis Services)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622102" y="6209705"/>
            <a:ext cx="13386197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Approach: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Addresses enterprise challenges of legacy testing platforms, limited experimentation learning, and broken campaign effectiveness readouts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622102" y="6978253"/>
            <a:ext cx="1338619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Duration: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Typically 3-6 months for platform setup and initial test suite deployment; ongoing usage scales indefinitely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622102" y="7462480"/>
            <a:ext cx="1338619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Pricing: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Platform licensing with usage-based components; typical engagements $200K-$500K annually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233" y="694730"/>
            <a:ext cx="11249501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Journey Explorer &amp; Customer Engagement Driver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29233" y="1450777"/>
            <a:ext cx="389191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Journey Explorer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9233" y="1885474"/>
            <a:ext cx="66015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It Is: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 AI-powered customer insights solution (also branded as Sage CX) that maps customer journeys and extracts actionable insights from customer feedback signals for experience optimization.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9233" y="2762488"/>
            <a:ext cx="1890117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Architecture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529233" y="3150037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Journey Mapping Layer: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Visualizes customer touchpoints across channels and identifies friction areas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9233" y="3686770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NLP/ML Extraction: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Analyzes customer feedback, survey data, and interaction transcripts to identify drivers and sentiment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29233" y="4223504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Context Integration: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Connects journey signals to customer segment data, lifecycle stage, and historical impact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29233" y="4760238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Activation Layer: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Provides real-time alerts and recommendations for experience improvement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29233" y="5380196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Approach: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Customer-centric view instead of transaction-centric; contextual understanding of customer value and experience drivers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529233" y="6000155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Duration: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4-8 months for comprehensive journey mapping and insight extraction deployment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29233" y="6620113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Pricing: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Engagement-based with outcomes metrics; typical projects $300K-$800K depending on complexity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507248" y="1450777"/>
            <a:ext cx="423338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Engagement Driver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07248" y="1885474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It Is: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suite of five integrated platforms for orchestrating personalized, AI-driven customer engagement at scale across omnichannel touchpoints.</a:t>
            </a:r>
            <a:endParaRPr lang="en-US" sz="1150" dirty="0"/>
          </a:p>
        </p:txBody>
      </p:sp>
      <p:sp>
        <p:nvSpPr>
          <p:cNvPr id="15" name="Text 13"/>
          <p:cNvSpPr/>
          <p:nvPr/>
        </p:nvSpPr>
        <p:spPr>
          <a:xfrm>
            <a:off x="7507248" y="2520553"/>
            <a:ext cx="332791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Components &amp; Architecture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507248" y="2908102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1"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WordCraft: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Content-as-a-service platform generating personalized content across 100+ languages and multiple channels (email, web, SMS) with centralized management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507248" y="3444835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2"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ABI (Abbey):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A/B testing automation platform enabling scaled experimentation with automated segmentation and analysis for experience optimization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7507248" y="3981569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3"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Lifecycle Manager: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Coordinates omnichannel customer journey design, integrating data science models and experimentation with intelligent timing decisions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507248" y="4518303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4"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Engine: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Central orchestration brain combining customer journey, personalization, and experimentation logic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507248" y="5055037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Font typeface="+mj-lt"/>
              <a:buAutoNum type="arabicPeriod" startAt="5"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Engagement Execution Engine: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Activates coordinated customer interactions across channels based on decision logic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7507248" y="5674995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Approach: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Multi-layer orchestration ensuring consistent, personalized experiences through automated decision-making</a:t>
            </a:r>
            <a:endParaRPr lang="en-US" sz="1150" dirty="0"/>
          </a:p>
        </p:txBody>
      </p:sp>
      <p:sp>
        <p:nvSpPr>
          <p:cNvPr id="22" name="Text 20"/>
          <p:cNvSpPr/>
          <p:nvPr/>
        </p:nvSpPr>
        <p:spPr>
          <a:xfrm>
            <a:off x="7507248" y="6294953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Duration: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6-12 months for full suite deployment including journey design, model development, and integration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7507248" y="6914912"/>
            <a:ext cx="6601539" cy="483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Pricing: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Enterprise licensing with implementation services; typical total cost of engagement (TCO) $1M-$3M+ for large-scale implementations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2025-10-30T23:31:39Z</dcterms:created>
  <dcterms:modified xsi:type="dcterms:W3CDTF">2025-10-30T23:31:39Z</dcterms:modified>
</cp:coreProperties>
</file>